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49" d="100"/>
          <a:sy n="49" d="100"/>
        </p:scale>
        <p:origin x="-1464"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8ABEC697-8D9D-3F46-9B42-00E93BAFE7A1}" type="datetimeFigureOut">
              <a:rPr lang="en-US" smtClean="0"/>
              <a:t>1/19/17</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31FCC834-947E-8349-9A7C-31016DAD4D2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8ABEC697-8D9D-3F46-9B42-00E93BAFE7A1}" type="datetimeFigureOut">
              <a:rPr lang="en-US" smtClean="0"/>
              <a:t>1/19/17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FCC834-947E-8349-9A7C-31016DAD4D20}"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8ABEC697-8D9D-3F46-9B42-00E93BAFE7A1}" type="datetimeFigureOut">
              <a:rPr lang="en-US" smtClean="0"/>
              <a:t>1/19/17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FCC834-947E-8349-9A7C-31016DAD4D20}"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8ABEC697-8D9D-3F46-9B42-00E93BAFE7A1}" type="datetimeFigureOut">
              <a:rPr lang="en-US" smtClean="0"/>
              <a:t>1/19/17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FCC834-947E-8349-9A7C-31016DAD4D20}"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8ABEC697-8D9D-3F46-9B42-00E93BAFE7A1}" type="datetimeFigureOut">
              <a:rPr lang="en-US" smtClean="0"/>
              <a:t>1/19/17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FCC834-947E-8349-9A7C-31016DAD4D20}"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BEC697-8D9D-3F46-9B42-00E93BAFE7A1}" type="datetimeFigureOut">
              <a:rPr lang="en-US" smtClean="0"/>
              <a:t>1/19/17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FCC834-947E-8349-9A7C-31016DAD4D20}"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8ABEC697-8D9D-3F46-9B42-00E93BAFE7A1}" type="datetimeFigureOut">
              <a:rPr lang="en-US" smtClean="0"/>
              <a:t>1/19/17</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31FCC834-947E-8349-9A7C-31016DAD4D20}"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BEC697-8D9D-3F46-9B42-00E93BAFE7A1}" type="datetimeFigureOut">
              <a:rPr lang="en-US" smtClean="0"/>
              <a:t>1/19/17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FCC834-947E-8349-9A7C-31016DAD4D20}"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BEC697-8D9D-3F46-9B42-00E93BAFE7A1}" type="datetimeFigureOut">
              <a:rPr lang="en-US" smtClean="0"/>
              <a:t>1/19/17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FCC834-947E-8349-9A7C-31016DAD4D20}"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8ABEC697-8D9D-3F46-9B42-00E93BAFE7A1}" type="datetimeFigureOut">
              <a:rPr lang="en-US" smtClean="0"/>
              <a:t>1/19/17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FCC834-947E-8349-9A7C-31016DAD4D20}"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8ABEC697-8D9D-3F46-9B42-00E93BAFE7A1}" type="datetimeFigureOut">
              <a:rPr lang="en-US" smtClean="0"/>
              <a:t>1/19/17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FCC834-947E-8349-9A7C-31016DAD4D2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8ABEC697-8D9D-3F46-9B42-00E93BAFE7A1}" type="datetimeFigureOut">
              <a:rPr lang="en-US" smtClean="0"/>
              <a:t>1/19/17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FCC834-947E-8349-9A7C-31016DAD4D2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8ABEC697-8D9D-3F46-9B42-00E93BAFE7A1}" type="datetimeFigureOut">
              <a:rPr lang="en-US" smtClean="0"/>
              <a:t>1/19/17</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31FCC834-947E-8349-9A7C-31016DAD4D20}"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8ABEC697-8D9D-3F46-9B42-00E93BAFE7A1}" type="datetimeFigureOut">
              <a:rPr lang="en-US" smtClean="0"/>
              <a:t>1/19/17</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31FCC834-947E-8349-9A7C-31016DAD4D20}"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8ABEC697-8D9D-3F46-9B42-00E93BAFE7A1}" type="datetimeFigureOut">
              <a:rPr lang="en-US" smtClean="0"/>
              <a:t>1/19/17</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31FCC834-947E-8349-9A7C-31016DAD4D2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31FCC834-947E-8349-9A7C-31016DAD4D20}"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8ABEC697-8D9D-3F46-9B42-00E93BAFE7A1}" type="datetimeFigureOut">
              <a:rPr lang="en-US" smtClean="0"/>
              <a:t>1/19/17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FCC834-947E-8349-9A7C-31016DAD4D2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8ABEC697-8D9D-3F46-9B42-00E93BAFE7A1}" type="datetimeFigureOut">
              <a:rPr lang="en-US" smtClean="0"/>
              <a:t>1/19/17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FCC834-947E-8349-9A7C-31016DAD4D2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8ABEC697-8D9D-3F46-9B42-00E93BAFE7A1}" type="datetimeFigureOut">
              <a:rPr lang="en-US" smtClean="0"/>
              <a:t>1/19/17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FCC834-947E-8349-9A7C-31016DAD4D20}"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8ABEC697-8D9D-3F46-9B42-00E93BAFE7A1}" type="datetimeFigureOut">
              <a:rPr lang="en-US" smtClean="0"/>
              <a:t>1/19/17</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31FCC834-947E-8349-9A7C-31016DAD4D2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298" y="4907502"/>
            <a:ext cx="8409702" cy="1048684"/>
          </a:xfrm>
        </p:spPr>
        <p:txBody>
          <a:bodyPr>
            <a:noAutofit/>
          </a:bodyPr>
          <a:lstStyle/>
          <a:p>
            <a:r>
              <a:rPr lang="en-US" sz="5200" dirty="0"/>
              <a:t>Welcome to National </a:t>
            </a:r>
            <a:r>
              <a:rPr lang="en-US" sz="5200" dirty="0" smtClean="0"/>
              <a:t>Drug Facts </a:t>
            </a:r>
            <a:r>
              <a:rPr lang="en-US" sz="5200" dirty="0"/>
              <a:t>Week! </a:t>
            </a:r>
          </a:p>
        </p:txBody>
      </p:sp>
      <p:sp>
        <p:nvSpPr>
          <p:cNvPr id="3" name="Subtitle 2"/>
          <p:cNvSpPr>
            <a:spLocks noGrp="1"/>
          </p:cNvSpPr>
          <p:nvPr>
            <p:ph type="subTitle" idx="1"/>
          </p:nvPr>
        </p:nvSpPr>
        <p:spPr>
          <a:xfrm>
            <a:off x="4688843" y="5999362"/>
            <a:ext cx="3745666" cy="621792"/>
          </a:xfrm>
        </p:spPr>
        <p:txBody>
          <a:bodyPr>
            <a:normAutofit fontScale="92500" lnSpcReduction="10000"/>
          </a:bodyPr>
          <a:lstStyle/>
          <a:p>
            <a:r>
              <a:rPr lang="en-US" sz="4000" dirty="0">
                <a:solidFill>
                  <a:schemeClr val="accent6"/>
                </a:solidFill>
              </a:rPr>
              <a:t>January 23-29</a:t>
            </a:r>
            <a:r>
              <a:rPr lang="en-US" sz="4000" baseline="30000" dirty="0">
                <a:solidFill>
                  <a:schemeClr val="accent6"/>
                </a:solidFill>
              </a:rPr>
              <a:t>th</a:t>
            </a:r>
            <a:r>
              <a:rPr lang="en-US" sz="4000" dirty="0">
                <a:solidFill>
                  <a:schemeClr val="accent6"/>
                </a:solidFill>
              </a:rPr>
              <a:t> </a:t>
            </a:r>
          </a:p>
          <a:p>
            <a:endParaRPr lang="en-US" dirty="0"/>
          </a:p>
        </p:txBody>
      </p:sp>
      <p:pic>
        <p:nvPicPr>
          <p:cNvPr id="6" name="Picture 5" descr="ndafw_logo-registere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59336" y="0"/>
            <a:ext cx="6984663" cy="4305782"/>
          </a:xfrm>
          <a:prstGeom prst="rect">
            <a:avLst/>
          </a:prstGeom>
        </p:spPr>
      </p:pic>
    </p:spTree>
    <p:extLst>
      <p:ext uri="{BB962C8B-B14F-4D97-AF65-F5344CB8AC3E}">
        <p14:creationId xmlns:p14="http://schemas.microsoft.com/office/powerpoint/2010/main" val="3783315908"/>
      </p:ext>
    </p:extLst>
  </p:cSld>
  <p:clrMapOvr>
    <a:masterClrMapping/>
  </p:clrMapOvr>
  <mc:AlternateContent xmlns:mc="http://schemas.openxmlformats.org/markup-compatibility/2006">
    <mc:Choice xmlns:p14="http://schemas.microsoft.com/office/powerpoint/2010/main" Requires="p14">
      <p:transition spd="slow" p14:dur="2000" advTm="4000"/>
    </mc:Choice>
    <mc:Fallback>
      <p:transition xmlns:p14="http://schemas.microsoft.com/office/powerpoint/2010/main" spd="slow" advTm="4000"/>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dafw_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874" y="4518421"/>
            <a:ext cx="3433341" cy="2114938"/>
          </a:xfrm>
          <a:prstGeom prst="rect">
            <a:avLst/>
          </a:prstGeom>
        </p:spPr>
      </p:pic>
      <p:sp>
        <p:nvSpPr>
          <p:cNvPr id="6" name="TextBox 5"/>
          <p:cNvSpPr txBox="1"/>
          <p:nvPr/>
        </p:nvSpPr>
        <p:spPr>
          <a:xfrm>
            <a:off x="1024018" y="357646"/>
            <a:ext cx="7350953" cy="769441"/>
          </a:xfrm>
          <a:prstGeom prst="rect">
            <a:avLst/>
          </a:prstGeom>
          <a:noFill/>
        </p:spPr>
        <p:txBody>
          <a:bodyPr wrap="square" rtlCol="0">
            <a:spAutoFit/>
          </a:bodyPr>
          <a:lstStyle/>
          <a:p>
            <a:r>
              <a:rPr lang="en-US" sz="44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National Drug Facts Week  </a:t>
            </a:r>
            <a:endParaRPr lang="en-US" sz="4400"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7" name="TextBox 6"/>
          <p:cNvSpPr txBox="1"/>
          <p:nvPr/>
        </p:nvSpPr>
        <p:spPr>
          <a:xfrm>
            <a:off x="439469" y="2375890"/>
            <a:ext cx="2775567" cy="923330"/>
          </a:xfrm>
          <a:prstGeom prst="rect">
            <a:avLst/>
          </a:prstGeom>
          <a:noFill/>
        </p:spPr>
        <p:txBody>
          <a:bodyPr wrap="square" rtlCol="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en-US" sz="5400" b="1" dirty="0" smtClean="0">
                <a:ln/>
                <a:solidFill>
                  <a:schemeClr val="accent3"/>
                </a:solidFill>
              </a:rPr>
              <a:t>Alcohol</a:t>
            </a:r>
            <a:endParaRPr lang="en-US" sz="5400" b="1" dirty="0">
              <a:ln/>
              <a:solidFill>
                <a:schemeClr val="accent3"/>
              </a:solidFill>
            </a:endParaRPr>
          </a:p>
        </p:txBody>
      </p:sp>
      <p:sp>
        <p:nvSpPr>
          <p:cNvPr id="8" name="Rectangle 7"/>
          <p:cNvSpPr/>
          <p:nvPr/>
        </p:nvSpPr>
        <p:spPr>
          <a:xfrm>
            <a:off x="4124757" y="2948760"/>
            <a:ext cx="4572000" cy="3139321"/>
          </a:xfrm>
          <a:prstGeom prst="rect">
            <a:avLst/>
          </a:prstGeom>
        </p:spPr>
        <p:txBody>
          <a:bodyPr>
            <a:spAutoFit/>
          </a:bodyPr>
          <a:lstStyle/>
          <a:p>
            <a:r>
              <a:rPr lang="en-US" sz="3600" dirty="0"/>
              <a:t>A</a:t>
            </a:r>
            <a:r>
              <a:rPr lang="en-US" sz="3600" dirty="0" smtClean="0"/>
              <a:t>bstaining </a:t>
            </a:r>
            <a:r>
              <a:rPr lang="en-US" sz="3600" dirty="0"/>
              <a:t>from underage drinking </a:t>
            </a:r>
            <a:r>
              <a:rPr lang="en-US" sz="3600" dirty="0" smtClean="0"/>
              <a:t>can </a:t>
            </a:r>
            <a:r>
              <a:rPr lang="en-US" sz="3600" dirty="0"/>
              <a:t>save an average of 4,358 lives </a:t>
            </a:r>
            <a:r>
              <a:rPr lang="en-US" sz="3600" dirty="0" smtClean="0"/>
              <a:t>each </a:t>
            </a:r>
            <a:r>
              <a:rPr lang="en-US" sz="3600" dirty="0" smtClean="0"/>
              <a:t>year.</a:t>
            </a:r>
            <a:endParaRPr lang="en-US" sz="3600" dirty="0"/>
          </a:p>
          <a:p>
            <a:r>
              <a:rPr lang="en-US" dirty="0"/>
              <a:t> </a:t>
            </a:r>
          </a:p>
        </p:txBody>
      </p:sp>
      <p:sp>
        <p:nvSpPr>
          <p:cNvPr id="9" name="TextBox 8"/>
          <p:cNvSpPr txBox="1"/>
          <p:nvPr/>
        </p:nvSpPr>
        <p:spPr>
          <a:xfrm>
            <a:off x="4323215" y="1729559"/>
            <a:ext cx="3813604" cy="646331"/>
          </a:xfrm>
          <a:prstGeom prst="rect">
            <a:avLst/>
          </a:prstGeom>
          <a:noFill/>
        </p:spPr>
        <p:txBody>
          <a:bodyPr wrap="square" rtlCol="0">
            <a:spAutoFit/>
          </a:bodyPr>
          <a:lstStyle/>
          <a:p>
            <a:r>
              <a:rPr lang="en-US" sz="3600" dirty="0" smtClean="0"/>
              <a:t>Did you know? </a:t>
            </a:r>
            <a:endParaRPr lang="en-US" sz="3600" dirty="0"/>
          </a:p>
        </p:txBody>
      </p:sp>
    </p:spTree>
    <p:extLst>
      <p:ext uri="{BB962C8B-B14F-4D97-AF65-F5344CB8AC3E}">
        <p14:creationId xmlns:p14="http://schemas.microsoft.com/office/powerpoint/2010/main" val="2611501135"/>
      </p:ext>
    </p:extLst>
  </p:cSld>
  <p:clrMapOvr>
    <a:masterClrMapping/>
  </p:clrMapOvr>
  <mc:AlternateContent xmlns:mc="http://schemas.openxmlformats.org/markup-compatibility/2006">
    <mc:Choice xmlns:p14="http://schemas.microsoft.com/office/powerpoint/2010/main" Requires="p14">
      <p:transition spd="med" p14:dur="700" advTm="10000">
        <p:fade/>
      </p:transition>
    </mc:Choice>
    <mc:Fallback>
      <p:transition xmlns:p14="http://schemas.microsoft.com/office/powerpoint/2010/main" spd="med" advTm="10000">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2200"/>
                                        <p:tgtEl>
                                          <p:spTgt spid="8">
                                            <p:txEl>
                                              <p:pRg st="0" end="0"/>
                                            </p:txEl>
                                          </p:spTgt>
                                        </p:tgtEl>
                                        <p:attrNameLst>
                                          <p:attrName>ppt_y</p:attrName>
                                        </p:attrNameLst>
                                      </p:cBhvr>
                                      <p:tavLst>
                                        <p:tav tm="0">
                                          <p:val>
                                            <p:strVal val="#ppt_y+#ppt_h*1.125000"/>
                                          </p:val>
                                        </p:tav>
                                        <p:tav tm="100000">
                                          <p:val>
                                            <p:strVal val="#ppt_y"/>
                                          </p:val>
                                        </p:tav>
                                      </p:tavLst>
                                    </p:anim>
                                    <p:animEffect transition="in" filter="wipe(up)">
                                      <p:cBhvr>
                                        <p:cTn id="8" dur="22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dafw_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874" y="4518421"/>
            <a:ext cx="3433341" cy="2114938"/>
          </a:xfrm>
          <a:prstGeom prst="rect">
            <a:avLst/>
          </a:prstGeom>
        </p:spPr>
      </p:pic>
      <p:sp>
        <p:nvSpPr>
          <p:cNvPr id="6" name="TextBox 5"/>
          <p:cNvSpPr txBox="1"/>
          <p:nvPr/>
        </p:nvSpPr>
        <p:spPr>
          <a:xfrm>
            <a:off x="1024018" y="357646"/>
            <a:ext cx="7350953" cy="769441"/>
          </a:xfrm>
          <a:prstGeom prst="rect">
            <a:avLst/>
          </a:prstGeom>
          <a:noFill/>
        </p:spPr>
        <p:txBody>
          <a:bodyPr wrap="square" rtlCol="0">
            <a:spAutoFit/>
          </a:bodyPr>
          <a:lstStyle/>
          <a:p>
            <a:r>
              <a:rPr lang="en-US" sz="44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National Drug Facts Week  </a:t>
            </a:r>
            <a:endParaRPr lang="en-US" sz="4400"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10" name="TextBox 9"/>
          <p:cNvSpPr txBox="1"/>
          <p:nvPr/>
        </p:nvSpPr>
        <p:spPr>
          <a:xfrm>
            <a:off x="613203" y="1819668"/>
            <a:ext cx="2946952" cy="2123658"/>
          </a:xfrm>
          <a:prstGeom prst="rect">
            <a:avLst/>
          </a:prstGeom>
          <a:noFill/>
        </p:spPr>
        <p:txBody>
          <a:bodyPr wrap="square" rtlCol="0">
            <a:spAutoFit/>
          </a:bodyPr>
          <a:lstStyle/>
          <a:p>
            <a:r>
              <a:rPr lang="en-US" sz="6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Pop Quiz!</a:t>
            </a:r>
            <a:endParaRPr lang="en-US" sz="66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12" name="TextBox 11"/>
          <p:cNvSpPr txBox="1"/>
          <p:nvPr/>
        </p:nvSpPr>
        <p:spPr>
          <a:xfrm>
            <a:off x="3421233" y="1219503"/>
            <a:ext cx="5106088" cy="1200329"/>
          </a:xfrm>
          <a:prstGeom prst="rect">
            <a:avLst/>
          </a:prstGeom>
          <a:noFill/>
        </p:spPr>
        <p:txBody>
          <a:bodyPr wrap="square" rtlCol="0">
            <a:spAutoFit/>
          </a:bodyPr>
          <a:lstStyle/>
          <a:p>
            <a:r>
              <a:rPr lang="en-US" sz="3600" dirty="0"/>
              <a:t>Can drinking cause cancer? </a:t>
            </a:r>
          </a:p>
        </p:txBody>
      </p:sp>
      <p:sp>
        <p:nvSpPr>
          <p:cNvPr id="13" name="Rectangle 12"/>
          <p:cNvSpPr/>
          <p:nvPr/>
        </p:nvSpPr>
        <p:spPr>
          <a:xfrm>
            <a:off x="4169197" y="2621835"/>
            <a:ext cx="4699535" cy="4524315"/>
          </a:xfrm>
          <a:prstGeom prst="rect">
            <a:avLst/>
          </a:prstGeom>
        </p:spPr>
        <p:txBody>
          <a:bodyPr wrap="square">
            <a:spAutoFit/>
          </a:bodyPr>
          <a:lstStyle/>
          <a:p>
            <a:r>
              <a:rPr lang="en-US" sz="3200" b="1" dirty="0" smtClean="0"/>
              <a:t>YES! </a:t>
            </a:r>
            <a:r>
              <a:rPr lang="en-US" sz="3200" dirty="0" smtClean="0"/>
              <a:t>“Drinking </a:t>
            </a:r>
            <a:r>
              <a:rPr lang="en-US" sz="3200" dirty="0"/>
              <a:t>alcohol increases your risk of developing various cancers, including cancers of the mouth, esophagus, pharynx, larynx, liver, and breast</a:t>
            </a:r>
            <a:r>
              <a:rPr lang="en-US" sz="3200" dirty="0" smtClean="0"/>
              <a:t>.”</a:t>
            </a:r>
            <a:endParaRPr lang="en-US" sz="3200" dirty="0"/>
          </a:p>
          <a:p>
            <a:r>
              <a:rPr lang="en-US" sz="3200" dirty="0"/>
              <a:t> </a:t>
            </a:r>
          </a:p>
        </p:txBody>
      </p:sp>
    </p:spTree>
    <p:extLst>
      <p:ext uri="{BB962C8B-B14F-4D97-AF65-F5344CB8AC3E}">
        <p14:creationId xmlns:p14="http://schemas.microsoft.com/office/powerpoint/2010/main" val="3998627989"/>
      </p:ext>
    </p:extLst>
  </p:cSld>
  <p:clrMapOvr>
    <a:masterClrMapping/>
  </p:clrMapOvr>
  <p:transition xmlns:p14="http://schemas.microsoft.com/office/powerpoint/2010/main" spd="slow" advTm="10000">
    <p:push dir="u"/>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after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strips(downLeft)">
                                      <p:cBhvr>
                                        <p:cTn id="7" dur="20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dafw_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874" y="4518421"/>
            <a:ext cx="3433341" cy="2114938"/>
          </a:xfrm>
          <a:prstGeom prst="rect">
            <a:avLst/>
          </a:prstGeom>
        </p:spPr>
      </p:pic>
      <p:sp>
        <p:nvSpPr>
          <p:cNvPr id="6" name="TextBox 5"/>
          <p:cNvSpPr txBox="1"/>
          <p:nvPr/>
        </p:nvSpPr>
        <p:spPr>
          <a:xfrm>
            <a:off x="1024018" y="357646"/>
            <a:ext cx="7350953" cy="769441"/>
          </a:xfrm>
          <a:prstGeom prst="rect">
            <a:avLst/>
          </a:prstGeom>
          <a:noFill/>
        </p:spPr>
        <p:txBody>
          <a:bodyPr wrap="square" rtlCol="0">
            <a:spAutoFit/>
          </a:bodyPr>
          <a:lstStyle/>
          <a:p>
            <a:r>
              <a:rPr lang="en-US" sz="44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National Drug Facts Week  </a:t>
            </a:r>
            <a:endParaRPr lang="en-US" sz="4400"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7" name="TextBox 6"/>
          <p:cNvSpPr txBox="1"/>
          <p:nvPr/>
        </p:nvSpPr>
        <p:spPr>
          <a:xfrm>
            <a:off x="411430" y="1952503"/>
            <a:ext cx="2946952" cy="1754327"/>
          </a:xfrm>
          <a:prstGeom prst="rect">
            <a:avLst/>
          </a:prstGeom>
          <a:noFill/>
        </p:spPr>
        <p:txBody>
          <a:bodyPr wrap="square" rtlCol="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en-US" sz="5400" b="1" dirty="0" smtClean="0">
                <a:ln/>
                <a:solidFill>
                  <a:schemeClr val="accent3"/>
                </a:solidFill>
              </a:rPr>
              <a:t>What is…</a:t>
            </a:r>
            <a:endParaRPr lang="en-US" sz="5400" b="1" dirty="0">
              <a:ln/>
              <a:solidFill>
                <a:schemeClr val="accent3"/>
              </a:solidFill>
            </a:endParaRPr>
          </a:p>
        </p:txBody>
      </p:sp>
      <p:sp>
        <p:nvSpPr>
          <p:cNvPr id="8" name="TextBox 7"/>
          <p:cNvSpPr txBox="1"/>
          <p:nvPr/>
        </p:nvSpPr>
        <p:spPr>
          <a:xfrm>
            <a:off x="3926298" y="1469928"/>
            <a:ext cx="5106088" cy="646331"/>
          </a:xfrm>
          <a:prstGeom prst="rect">
            <a:avLst/>
          </a:prstGeom>
          <a:noFill/>
        </p:spPr>
        <p:txBody>
          <a:bodyPr wrap="square" rtlCol="0">
            <a:spAutoFit/>
          </a:bodyPr>
          <a:lstStyle/>
          <a:p>
            <a:r>
              <a:rPr lang="en-US" sz="3600" dirty="0" smtClean="0"/>
              <a:t>…a blackout?</a:t>
            </a:r>
            <a:endParaRPr lang="en-US" sz="3600" dirty="0"/>
          </a:p>
        </p:txBody>
      </p:sp>
      <p:sp>
        <p:nvSpPr>
          <p:cNvPr id="9" name="Rectangle 8"/>
          <p:cNvSpPr/>
          <p:nvPr/>
        </p:nvSpPr>
        <p:spPr>
          <a:xfrm>
            <a:off x="3926298" y="2337734"/>
            <a:ext cx="4572000" cy="3970318"/>
          </a:xfrm>
          <a:prstGeom prst="rect">
            <a:avLst/>
          </a:prstGeom>
        </p:spPr>
        <p:txBody>
          <a:bodyPr>
            <a:spAutoFit/>
          </a:bodyPr>
          <a:lstStyle/>
          <a:p>
            <a:r>
              <a:rPr lang="en-US" sz="2800" dirty="0" smtClean="0"/>
              <a:t>“A </a:t>
            </a:r>
            <a:r>
              <a:rPr lang="en-US" sz="2800" dirty="0"/>
              <a:t>gap in a person’s memory for events that took place while he or she was drinking. When a blackout happens, a person’s brain does not create memories for these events as they are happening</a:t>
            </a:r>
            <a:r>
              <a:rPr lang="en-US" sz="2800" dirty="0" smtClean="0"/>
              <a:t>.” </a:t>
            </a:r>
            <a:r>
              <a:rPr lang="en-US" dirty="0"/>
              <a:t> </a:t>
            </a:r>
          </a:p>
        </p:txBody>
      </p:sp>
    </p:spTree>
    <p:extLst>
      <p:ext uri="{BB962C8B-B14F-4D97-AF65-F5344CB8AC3E}">
        <p14:creationId xmlns:p14="http://schemas.microsoft.com/office/powerpoint/2010/main" val="2698019624"/>
      </p:ext>
    </p:extLst>
  </p:cSld>
  <p:clrMapOvr>
    <a:masterClrMapping/>
  </p:clrMapOvr>
  <mc:AlternateContent xmlns:mc="http://schemas.openxmlformats.org/markup-compatibility/2006">
    <mc:Choice xmlns:p14="http://schemas.microsoft.com/office/powerpoint/2010/main" Requires="p14">
      <p:transition spd="slow" p14:dur="3400" advTm="12000">
        <p14:reveal/>
      </p:transition>
    </mc:Choice>
    <mc:Fallback>
      <p:transition xmlns:p14="http://schemas.microsoft.com/office/powerpoint/2010/main" spd="slow" advTm="12000">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heel(1)">
                                      <p:cBhvr>
                                        <p:cTn id="7" dur="3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dafw_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874" y="4518421"/>
            <a:ext cx="3433341" cy="2114938"/>
          </a:xfrm>
          <a:prstGeom prst="rect">
            <a:avLst/>
          </a:prstGeom>
        </p:spPr>
      </p:pic>
      <p:sp>
        <p:nvSpPr>
          <p:cNvPr id="6" name="TextBox 5"/>
          <p:cNvSpPr txBox="1"/>
          <p:nvPr/>
        </p:nvSpPr>
        <p:spPr>
          <a:xfrm>
            <a:off x="1024018" y="357646"/>
            <a:ext cx="7350953" cy="769441"/>
          </a:xfrm>
          <a:prstGeom prst="rect">
            <a:avLst/>
          </a:prstGeom>
          <a:noFill/>
        </p:spPr>
        <p:txBody>
          <a:bodyPr wrap="square" rtlCol="0">
            <a:spAutoFit/>
          </a:bodyPr>
          <a:lstStyle/>
          <a:p>
            <a:r>
              <a:rPr lang="en-US" sz="44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National Drug Facts Week  </a:t>
            </a:r>
            <a:endParaRPr lang="en-US" sz="4400"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7" name="TextBox 6"/>
          <p:cNvSpPr txBox="1"/>
          <p:nvPr/>
        </p:nvSpPr>
        <p:spPr>
          <a:xfrm>
            <a:off x="411430" y="1952503"/>
            <a:ext cx="2946952" cy="1754327"/>
          </a:xfrm>
          <a:prstGeom prst="rect">
            <a:avLst/>
          </a:prstGeom>
          <a:noFill/>
        </p:spPr>
        <p:txBody>
          <a:bodyPr wrap="square" rtlCol="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en-US" sz="5400" b="1" dirty="0" smtClean="0">
                <a:ln/>
                <a:solidFill>
                  <a:schemeClr val="accent3"/>
                </a:solidFill>
              </a:rPr>
              <a:t>Did you know?</a:t>
            </a:r>
            <a:endParaRPr lang="en-US" sz="5400" b="1" dirty="0">
              <a:ln/>
              <a:solidFill>
                <a:schemeClr val="accent3"/>
              </a:solidFill>
            </a:endParaRPr>
          </a:p>
        </p:txBody>
      </p:sp>
      <p:sp>
        <p:nvSpPr>
          <p:cNvPr id="2" name="Rectangle 1"/>
          <p:cNvSpPr/>
          <p:nvPr/>
        </p:nvSpPr>
        <p:spPr>
          <a:xfrm>
            <a:off x="3802971" y="1370379"/>
            <a:ext cx="4572000" cy="5262980"/>
          </a:xfrm>
          <a:prstGeom prst="rect">
            <a:avLst/>
          </a:prstGeom>
        </p:spPr>
        <p:txBody>
          <a:bodyPr>
            <a:spAutoFit/>
          </a:bodyPr>
          <a:lstStyle/>
          <a:p>
            <a:r>
              <a:rPr lang="en-US" sz="2800" dirty="0" smtClean="0"/>
              <a:t>“Underage drinking is a serious problem, as you may have seen from your friends’ or your own experiences. Alcohol is the most commonly used substance of abuse among young people in America, and drinking when you’re underage puts your health and safety at risk.”</a:t>
            </a:r>
            <a:endParaRPr lang="en-US" sz="2800" dirty="0"/>
          </a:p>
        </p:txBody>
      </p:sp>
    </p:spTree>
    <p:extLst>
      <p:ext uri="{BB962C8B-B14F-4D97-AF65-F5344CB8AC3E}">
        <p14:creationId xmlns:p14="http://schemas.microsoft.com/office/powerpoint/2010/main" val="4200750607"/>
      </p:ext>
    </p:extLst>
  </p:cSld>
  <p:clrMapOvr>
    <a:masterClrMapping/>
  </p:clrMapOvr>
  <mc:AlternateContent xmlns:mc="http://schemas.openxmlformats.org/markup-compatibility/2006">
    <mc:Choice xmlns:p14="http://schemas.microsoft.com/office/powerpoint/2010/main" Requires="p14">
      <p:transition spd="slow" p14:dur="1600" advTm="11000">
        <p:blinds dir="vert"/>
      </p:transition>
    </mc:Choice>
    <mc:Fallback>
      <p:transition xmlns:p14="http://schemas.microsoft.com/office/powerpoint/2010/main" spd="slow" advTm="11000">
        <p:blinds dir="vert"/>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11</TotalTime>
  <Words>187</Words>
  <Application>Microsoft Macintosh PowerPoint</Application>
  <PresentationFormat>On-screen Show (4:3)</PresentationFormat>
  <Paragraphs>19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Plaza</vt:lpstr>
      <vt:lpstr>Welcome to National Drug Facts Week!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National Drug Facts Week! </dc:title>
  <dc:creator>Erika Wassom</dc:creator>
  <cp:lastModifiedBy>Erika Wassom</cp:lastModifiedBy>
  <cp:revision>2</cp:revision>
  <dcterms:created xsi:type="dcterms:W3CDTF">2017-01-19T18:22:45Z</dcterms:created>
  <dcterms:modified xsi:type="dcterms:W3CDTF">2017-01-19T20:49:16Z</dcterms:modified>
</cp:coreProperties>
</file>