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8" r:id="rId3"/>
    <p:sldId id="259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38" d="100"/>
          <a:sy n="38" d="100"/>
        </p:scale>
        <p:origin x="-219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3900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0" y="4208929"/>
            <a:ext cx="5458968" cy="10486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5257800"/>
            <a:ext cx="5458968" cy="62179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90525"/>
            <a:ext cx="5504688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22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8ABEC697-8D9D-3F46-9B42-00E93BAFE7A1}" type="datetimeFigureOut">
              <a:rPr lang="en-US" smtClean="0"/>
              <a:t>1/19/17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8688" y="6356350"/>
            <a:ext cx="4736592" cy="365125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6494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31FCC834-947E-8349-9A7C-31016DAD4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EC697-8D9D-3F46-9B42-00E93BAFE7A1}" type="datetimeFigureOut">
              <a:rPr lang="en-US" smtClean="0"/>
              <a:t>1/19/17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C834-947E-8349-9A7C-31016DAD4D2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EC697-8D9D-3F46-9B42-00E93BAFE7A1}" type="datetimeFigureOut">
              <a:rPr lang="en-US" smtClean="0"/>
              <a:t>1/19/17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C834-947E-8349-9A7C-31016DAD4D2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5720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EC697-8D9D-3F46-9B42-00E93BAFE7A1}" type="datetimeFigureOut">
              <a:rPr lang="en-US" smtClean="0"/>
              <a:t>1/19/17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C834-947E-8349-9A7C-31016DAD4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EC697-8D9D-3F46-9B42-00E93BAFE7A1}" type="datetimeFigureOut">
              <a:rPr lang="en-US" smtClean="0"/>
              <a:t>1/19/17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C834-947E-8349-9A7C-31016DAD4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052" y="990600"/>
            <a:ext cx="3566160" cy="5135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EC697-8D9D-3F46-9B42-00E93BAFE7A1}" type="datetimeFigureOut">
              <a:rPr lang="en-US" smtClean="0"/>
              <a:t>1/19/17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C834-947E-8349-9A7C-31016DAD4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746811" y="268288"/>
            <a:ext cx="4114800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1365" y="6124014"/>
            <a:ext cx="1752600" cy="365125"/>
          </a:xfrm>
        </p:spPr>
        <p:txBody>
          <a:bodyPr/>
          <a:lstStyle>
            <a:lvl1pPr algn="l">
              <a:defRPr/>
            </a:lvl1pPr>
          </a:lstStyle>
          <a:p>
            <a:fld id="{8ABEC697-8D9D-3F46-9B42-00E93BAFE7A1}" type="datetimeFigureOut">
              <a:rPr lang="en-US" smtClean="0"/>
              <a:t>1/19/17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38637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C834-947E-8349-9A7C-31016DAD4D2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760258" y="990600"/>
            <a:ext cx="4096512" cy="561181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216775" y="268288"/>
            <a:ext cx="1639457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6858000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EC697-8D9D-3F46-9B42-00E93BAFE7A1}" type="datetimeFigureOut">
              <a:rPr lang="en-US" smtClean="0"/>
              <a:t>1/19/17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C834-947E-8349-9A7C-31016DAD4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35471" y="268288"/>
            <a:ext cx="720761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3006726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EC697-8D9D-3F46-9B42-00E93BAFE7A1}" type="datetimeFigureOut">
              <a:rPr lang="en-US" smtClean="0"/>
              <a:t>1/19/17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C834-947E-8349-9A7C-31016DAD4D2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352800" y="268288"/>
            <a:ext cx="47019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1" name="Picture Placeholder 2"/>
          <p:cNvSpPr>
            <a:spLocks noGrp="1"/>
          </p:cNvSpPr>
          <p:nvPr>
            <p:ph type="pic" idx="14"/>
          </p:nvPr>
        </p:nvSpPr>
        <p:spPr>
          <a:xfrm>
            <a:off x="33528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/>
          </p:nvPr>
        </p:nvSpPr>
        <p:spPr>
          <a:xfrm>
            <a:off x="57505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EC697-8D9D-3F46-9B42-00E93BAFE7A1}" type="datetimeFigureOut">
              <a:rPr lang="en-US" smtClean="0"/>
              <a:t>1/19/17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C834-947E-8349-9A7C-31016DAD4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3799" y="1035424"/>
            <a:ext cx="1322295" cy="5090739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35424"/>
            <a:ext cx="6019800" cy="510978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EC697-8D9D-3F46-9B42-00E93BAFE7A1}" type="datetimeFigureOut">
              <a:rPr lang="en-US" smtClean="0"/>
              <a:t>1/19/17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C834-947E-8349-9A7C-31016DAD4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8ABEC697-8D9D-3F46-9B42-00E93BAFE7A1}" type="datetimeFigureOut">
              <a:rPr lang="en-US" smtClean="0"/>
              <a:t>1/19/17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C834-947E-8349-9A7C-31016DAD4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25603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399" y="4171950"/>
            <a:ext cx="5457919" cy="1085850"/>
          </a:xfrm>
        </p:spPr>
        <p:txBody>
          <a:bodyPr>
            <a:normAutofit/>
          </a:bodyPr>
          <a:lstStyle>
            <a:lvl1pPr>
              <a:defRPr sz="4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1" y="5257799"/>
            <a:ext cx="5457918" cy="618565"/>
          </a:xfrm>
        </p:spPr>
        <p:txBody>
          <a:bodyPr>
            <a:normAutofit/>
          </a:bodyPr>
          <a:lstStyle>
            <a:lvl1pPr marL="0" indent="0" algn="l">
              <a:spcBef>
                <a:spcPct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spcBef>
                <a:spcPct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89965"/>
            <a:ext cx="5499847" cy="365125"/>
          </a:xfrm>
        </p:spPr>
        <p:txBody>
          <a:bodyPr/>
          <a:lstStyle>
            <a:lvl1pPr>
              <a:defRPr sz="2200" b="0" baseline="0">
                <a:solidFill>
                  <a:schemeClr val="bg1"/>
                </a:solidFill>
              </a:defRPr>
            </a:lvl1pPr>
          </a:lstStyle>
          <a:p>
            <a:fld id="{8ABEC697-8D9D-3F46-9B42-00E93BAFE7A1}" type="datetimeFigureOut">
              <a:rPr lang="en-US" smtClean="0"/>
              <a:t>1/19/17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3847" y="6356350"/>
            <a:ext cx="473411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5459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31FCC834-947E-8349-9A7C-31016DAD4D2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3200400" y="2877671"/>
            <a:ext cx="5646867" cy="128016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,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8423" y="914400"/>
            <a:ext cx="650837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8423" y="2209800"/>
            <a:ext cx="6508377" cy="3916363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8ABEC697-8D9D-3F46-9B42-00E93BAFE7A1}" type="datetimeFigureOut">
              <a:rPr lang="en-US" smtClean="0"/>
              <a:t>1/19/17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78423" y="6356350"/>
            <a:ext cx="492685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1694" y="361016"/>
            <a:ext cx="506506" cy="365125"/>
          </a:xfrm>
        </p:spPr>
        <p:txBody>
          <a:bodyPr/>
          <a:lstStyle/>
          <a:p>
            <a:fld id="{31FCC834-947E-8349-9A7C-31016DAD4D2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5" y="1976718"/>
            <a:ext cx="1645920" cy="46257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58952" y="268288"/>
            <a:ext cx="1099073" cy="635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1" y="3429000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9801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600" y="6356350"/>
            <a:ext cx="1622612" cy="365125"/>
          </a:xfrm>
        </p:spPr>
        <p:txBody>
          <a:bodyPr/>
          <a:lstStyle/>
          <a:p>
            <a:fld id="{8ABEC697-8D9D-3F46-9B42-00E93BAFE7A1}" type="datetimeFigureOut">
              <a:rPr lang="en-US" smtClean="0"/>
              <a:t>1/19/17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53115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C834-947E-8349-9A7C-31016DAD4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4773706"/>
            <a:ext cx="2971800" cy="18445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354" y="3429001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354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1212" y="6104965"/>
            <a:ext cx="506506" cy="365125"/>
          </a:xfrm>
        </p:spPr>
        <p:txBody>
          <a:bodyPr/>
          <a:lstStyle/>
          <a:p>
            <a:fld id="{31FCC834-947E-8349-9A7C-31016DAD4D2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4" y="268288"/>
            <a:ext cx="2971800" cy="443865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244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EC697-8D9D-3F46-9B42-00E93BAFE7A1}" type="datetimeFigureOut">
              <a:rPr lang="en-US" smtClean="0"/>
              <a:t>1/19/17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C834-947E-8349-9A7C-31016DAD4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8835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79391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79391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EC697-8D9D-3F46-9B42-00E93BAFE7A1}" type="datetimeFigureOut">
              <a:rPr lang="en-US" smtClean="0"/>
              <a:t>1/19/17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C834-947E-8349-9A7C-31016DAD4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2214562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EC697-8D9D-3F46-9B42-00E93BAFE7A1}" type="datetimeFigureOut">
              <a:rPr lang="en-US" smtClean="0"/>
              <a:t>1/19/17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C834-947E-8349-9A7C-31016DAD4D2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57199" y="4224973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6508377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09800"/>
            <a:ext cx="6508377" cy="3916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98659" y="6356350"/>
            <a:ext cx="17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8ABEC697-8D9D-3F46-9B42-00E93BAFE7A1}" type="datetimeFigureOut">
              <a:rPr lang="en-US" smtClean="0"/>
              <a:t>1/19/17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812" y="6356350"/>
            <a:ext cx="6007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56494" y="361016"/>
            <a:ext cx="5065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0" b="1">
                <a:solidFill>
                  <a:schemeClr val="bg1"/>
                </a:solidFill>
              </a:defRPr>
            </a:lvl1pPr>
          </a:lstStyle>
          <a:p>
            <a:fld id="{31FCC834-947E-8349-9A7C-31016DAD4D2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Clr>
          <a:schemeClr val="accent1"/>
        </a:buClr>
        <a:buSzPct val="100000"/>
        <a:buFont typeface="Wingdings 2" pitchFamily="18" charset="2"/>
        <a:buChar char="¡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4298" y="4907502"/>
            <a:ext cx="8409702" cy="1048684"/>
          </a:xfrm>
        </p:spPr>
        <p:txBody>
          <a:bodyPr>
            <a:noAutofit/>
          </a:bodyPr>
          <a:lstStyle/>
          <a:p>
            <a:r>
              <a:rPr lang="en-US" sz="5200" dirty="0"/>
              <a:t>Welcome to National </a:t>
            </a:r>
            <a:r>
              <a:rPr lang="en-US" sz="5200" dirty="0" smtClean="0"/>
              <a:t>Drug Facts </a:t>
            </a:r>
            <a:r>
              <a:rPr lang="en-US" sz="5200" dirty="0"/>
              <a:t>Week!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88843" y="5999362"/>
            <a:ext cx="3745666" cy="621792"/>
          </a:xfrm>
        </p:spPr>
        <p:txBody>
          <a:bodyPr>
            <a:normAutofit fontScale="92500" lnSpcReduction="10000"/>
          </a:bodyPr>
          <a:lstStyle/>
          <a:p>
            <a:r>
              <a:rPr lang="en-US" sz="4000" dirty="0">
                <a:solidFill>
                  <a:schemeClr val="accent6"/>
                </a:solidFill>
              </a:rPr>
              <a:t>January 23-29</a:t>
            </a:r>
            <a:r>
              <a:rPr lang="en-US" sz="4000" baseline="30000" dirty="0">
                <a:solidFill>
                  <a:schemeClr val="accent6"/>
                </a:solidFill>
              </a:rPr>
              <a:t>th</a:t>
            </a:r>
            <a:r>
              <a:rPr lang="en-US" sz="4000" dirty="0">
                <a:solidFill>
                  <a:schemeClr val="accent6"/>
                </a:solidFill>
              </a:rPr>
              <a:t> </a:t>
            </a:r>
          </a:p>
          <a:p>
            <a:endParaRPr lang="en-US" dirty="0"/>
          </a:p>
        </p:txBody>
      </p:sp>
      <p:pic>
        <p:nvPicPr>
          <p:cNvPr id="6" name="Picture 5" descr="ndafw_logo-registere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336" y="0"/>
            <a:ext cx="6984663" cy="4305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3159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000"/>
    </mc:Choice>
    <mc:Fallback>
      <p:transition xmlns:p14="http://schemas.microsoft.com/office/powerpoint/2010/main" spd="slow" advTm="4000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dafw_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874" y="4518421"/>
            <a:ext cx="3433341" cy="211493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24018" y="357646"/>
            <a:ext cx="735095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National Drug Facts Week  </a:t>
            </a:r>
            <a:endParaRPr lang="en-US" sz="4400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9875" y="1986814"/>
            <a:ext cx="2621616" cy="212365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en-US" sz="4400" b="1" dirty="0" smtClean="0">
                <a:ln/>
                <a:solidFill>
                  <a:schemeClr val="accent3"/>
                </a:solidFill>
              </a:rPr>
              <a:t>Tobacco and </a:t>
            </a:r>
            <a:r>
              <a:rPr lang="en-US" sz="4400" b="1" dirty="0" err="1" smtClean="0">
                <a:ln/>
                <a:solidFill>
                  <a:schemeClr val="accent3"/>
                </a:solidFill>
              </a:rPr>
              <a:t>Vaping</a:t>
            </a:r>
            <a:endParaRPr lang="en-US" sz="4400" b="1" dirty="0">
              <a:ln/>
              <a:solidFill>
                <a:schemeClr val="accent3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343062" y="2960857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 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68638" y="1340483"/>
            <a:ext cx="44849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Did you know? </a:t>
            </a:r>
            <a:endParaRPr lang="en-US" sz="4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703215" y="2437393"/>
            <a:ext cx="5386515" cy="35394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“If </a:t>
            </a:r>
            <a:r>
              <a:rPr lang="en-US" sz="2800" dirty="0"/>
              <a:t>smoking continues at the current rate among youth in this country, 5.6 million of today’s Americans under the age of 18 - or about 1 in every 13 young people - could die prematurely (too early) from a smoking-related illness</a:t>
            </a:r>
            <a:r>
              <a:rPr lang="en-US" sz="2800" dirty="0" smtClean="0"/>
              <a:t>.”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5701911" y="383777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501135"/>
      </p:ext>
    </p:extLst>
  </p:cSld>
  <p:clrMapOvr>
    <a:masterClrMapping/>
  </p:clrMapOvr>
  <p:transition xmlns:p14="http://schemas.microsoft.com/office/powerpoint/2010/main" spd="slow" advTm="13000">
    <p:wip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dafw_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874" y="4518421"/>
            <a:ext cx="3433341" cy="211493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24018" y="357646"/>
            <a:ext cx="735095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National Drug Facts Week  </a:t>
            </a:r>
            <a:endParaRPr lang="en-US" sz="4400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9874" y="1899028"/>
            <a:ext cx="262161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Is it truth?</a:t>
            </a:r>
            <a:endParaRPr lang="en-US" sz="66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343062" y="2960857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 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55347" y="2952850"/>
            <a:ext cx="558865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u="sng" dirty="0" smtClean="0"/>
              <a:t>Not necessarily!! </a:t>
            </a:r>
            <a:r>
              <a:rPr lang="en-US" sz="3200" dirty="0" smtClean="0"/>
              <a:t>             </a:t>
            </a:r>
            <a:endParaRPr lang="en-US" sz="3200" dirty="0" smtClean="0"/>
          </a:p>
          <a:p>
            <a:r>
              <a:rPr lang="en-US" sz="3200" dirty="0" smtClean="0"/>
              <a:t>E</a:t>
            </a:r>
            <a:r>
              <a:rPr lang="en-US" sz="3200" dirty="0" smtClean="0"/>
              <a:t>-cigarettes still contain nicotine which is </a:t>
            </a:r>
            <a:r>
              <a:rPr lang="en-US" sz="3200" dirty="0" smtClean="0"/>
              <a:t>still addictive. The </a:t>
            </a:r>
            <a:r>
              <a:rPr lang="en-US" sz="3200" dirty="0" smtClean="0"/>
              <a:t>vapor </a:t>
            </a:r>
            <a:r>
              <a:rPr lang="en-US" sz="3200" dirty="0" smtClean="0"/>
              <a:t>is also </a:t>
            </a:r>
            <a:r>
              <a:rPr lang="en-US" sz="3200" dirty="0" smtClean="0"/>
              <a:t>said to contain possible cancer </a:t>
            </a:r>
            <a:r>
              <a:rPr lang="en-US" sz="3200" dirty="0" smtClean="0"/>
              <a:t>causing chemicals</a:t>
            </a:r>
            <a:r>
              <a:rPr lang="en-US" sz="3200" dirty="0" smtClean="0"/>
              <a:t>.   </a:t>
            </a:r>
            <a:endParaRPr lang="en-US" sz="3200" i="1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5701911" y="383777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702327" y="1656099"/>
            <a:ext cx="621273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E-Cigs are safe and better for you than real cigarettes…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82885557"/>
      </p:ext>
    </p:extLst>
  </p:cSld>
  <p:clrMapOvr>
    <a:masterClrMapping/>
  </p:clrMapOvr>
  <p:transition xmlns:p14="http://schemas.microsoft.com/office/powerpoint/2010/main" spd="slow" advTm="12000">
    <p:cover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dafw_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874" y="4518421"/>
            <a:ext cx="3433341" cy="211493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24018" y="357646"/>
            <a:ext cx="735095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National Drug Facts Week  </a:t>
            </a:r>
            <a:endParaRPr lang="en-US" sz="4400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97304" y="1813843"/>
            <a:ext cx="5314278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What is the LEGAL age to buy e-cigarettes </a:t>
            </a:r>
            <a:r>
              <a:rPr lang="en-US" sz="3600" dirty="0" smtClean="0"/>
              <a:t>or to </a:t>
            </a:r>
            <a:r>
              <a:rPr lang="en-US" sz="3600" dirty="0" smtClean="0"/>
              <a:t>use them? 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269874" y="1813843"/>
            <a:ext cx="294695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Pop Quiz!</a:t>
            </a:r>
            <a:endParaRPr lang="en-US" sz="66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85945" y="4127201"/>
            <a:ext cx="398902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UcPeriod"/>
            </a:pPr>
            <a:r>
              <a:rPr lang="en-US" sz="3200" dirty="0" smtClean="0"/>
              <a:t> 16 years old  </a:t>
            </a:r>
          </a:p>
          <a:p>
            <a:pPr marL="342900" indent="-342900">
              <a:buAutoNum type="alphaUcPeriod"/>
            </a:pPr>
            <a:r>
              <a:rPr lang="en-US" sz="3200" dirty="0"/>
              <a:t> </a:t>
            </a:r>
            <a:r>
              <a:rPr lang="en-US" sz="3200" dirty="0" smtClean="0"/>
              <a:t>21 years old</a:t>
            </a:r>
          </a:p>
          <a:p>
            <a:pPr marL="342900" indent="-342900">
              <a:buAutoNum type="alphaUcPeriod"/>
            </a:pPr>
            <a:r>
              <a:rPr lang="en-US" sz="3200" dirty="0" smtClean="0"/>
              <a:t> 18 years old</a:t>
            </a:r>
          </a:p>
          <a:p>
            <a:pPr marL="342900" indent="-342900">
              <a:buAutoNum type="alphaUcPeriod"/>
            </a:pPr>
            <a:r>
              <a:rPr lang="en-US" sz="3200" dirty="0" smtClean="0"/>
              <a:t> 25 years old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565656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Tm="9000">
        <p:circle/>
      </p:transition>
    </mc:Choice>
    <mc:Fallback>
      <p:transition xmlns:p14="http://schemas.microsoft.com/office/powerpoint/2010/main" spd="slow" advTm="9000">
        <p:circl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dafw_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874" y="4518421"/>
            <a:ext cx="3433341" cy="211493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24018" y="357646"/>
            <a:ext cx="735095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National Drug Facts Week  </a:t>
            </a:r>
            <a:endParaRPr lang="en-US" sz="4400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97304" y="1813843"/>
            <a:ext cx="5314278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What is the LEGAL age to buy e-cigarettes or use them? 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269874" y="1813843"/>
            <a:ext cx="294695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Pop Quiz!</a:t>
            </a:r>
            <a:endParaRPr lang="en-US" sz="66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85945" y="4127201"/>
            <a:ext cx="3989026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UcPeriod"/>
            </a:pPr>
            <a:r>
              <a:rPr lang="en-US" sz="3200" dirty="0" smtClean="0"/>
              <a:t> 16 years old  </a:t>
            </a:r>
          </a:p>
          <a:p>
            <a:pPr marL="342900" indent="-342900">
              <a:buAutoNum type="alphaUcPeriod"/>
            </a:pPr>
            <a:r>
              <a:rPr lang="en-US" sz="3200" dirty="0"/>
              <a:t> </a:t>
            </a:r>
            <a:r>
              <a:rPr lang="en-US" sz="3200" dirty="0" smtClean="0"/>
              <a:t>21 years old</a:t>
            </a:r>
          </a:p>
          <a:p>
            <a:pPr marL="342900" indent="-342900">
              <a:buAutoNum type="alphaUcPeriod"/>
            </a:pPr>
            <a:r>
              <a:rPr lang="en-US" sz="3200" dirty="0" smtClean="0"/>
              <a:t> </a:t>
            </a:r>
            <a:r>
              <a:rPr lang="en-US" sz="4000" b="1" i="1" u="sng" dirty="0" smtClean="0">
                <a:solidFill>
                  <a:srgbClr val="FF0000"/>
                </a:solidFill>
              </a:rPr>
              <a:t>18 years old</a:t>
            </a:r>
          </a:p>
          <a:p>
            <a:pPr marL="342900" indent="-342900">
              <a:buAutoNum type="alphaUcPeriod"/>
            </a:pPr>
            <a:r>
              <a:rPr lang="en-US" sz="3200" dirty="0" smtClean="0"/>
              <a:t> 25 years old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71011243"/>
      </p:ext>
    </p:extLst>
  </p:cSld>
  <p:clrMapOvr>
    <a:masterClrMapping/>
  </p:clrMapOvr>
  <p:transition xmlns:p14="http://schemas.microsoft.com/office/powerpoint/2010/main" spd="slow" advTm="9000">
    <p:wip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dafw_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874" y="4518421"/>
            <a:ext cx="3433341" cy="211493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24018" y="357646"/>
            <a:ext cx="735095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National Drug Facts Week  </a:t>
            </a:r>
            <a:endParaRPr lang="en-US" sz="4400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9875" y="1986814"/>
            <a:ext cx="2621616" cy="175432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en-US" sz="5400" b="1" dirty="0" smtClean="0">
                <a:ln/>
                <a:solidFill>
                  <a:schemeClr val="accent3"/>
                </a:solidFill>
              </a:rPr>
              <a:t>The Facts!</a:t>
            </a:r>
            <a:endParaRPr lang="en-US" sz="5400" b="1" dirty="0">
              <a:ln/>
              <a:solidFill>
                <a:schemeClr val="accent3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343062" y="2960857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 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701911" y="383777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673847" y="1256692"/>
            <a:ext cx="647015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What is the average percentage of 8</a:t>
            </a:r>
            <a:r>
              <a:rPr lang="en-US" sz="3200" baseline="30000" dirty="0" smtClean="0"/>
              <a:t>th</a:t>
            </a:r>
            <a:r>
              <a:rPr lang="en-US" sz="3200" dirty="0" smtClean="0"/>
              <a:t>, 10</a:t>
            </a:r>
            <a:r>
              <a:rPr lang="en-US" sz="3200" baseline="30000" dirty="0" smtClean="0"/>
              <a:t>th</a:t>
            </a:r>
            <a:r>
              <a:rPr lang="en-US" sz="3200" dirty="0" smtClean="0"/>
              <a:t>, and 12</a:t>
            </a:r>
            <a:r>
              <a:rPr lang="en-US" sz="3200" baseline="30000" dirty="0" smtClean="0"/>
              <a:t>th</a:t>
            </a:r>
            <a:r>
              <a:rPr lang="en-US" sz="3200" dirty="0" smtClean="0"/>
              <a:t> graders that have smoked in their life time?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3875137" y="3357347"/>
            <a:ext cx="479482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8</a:t>
            </a:r>
            <a:r>
              <a:rPr lang="en-US" sz="3000" baseline="30000" dirty="0" smtClean="0"/>
              <a:t>th</a:t>
            </a:r>
            <a:r>
              <a:rPr lang="en-US" sz="3000" dirty="0" smtClean="0"/>
              <a:t> graders: 9.8%</a:t>
            </a:r>
          </a:p>
          <a:p>
            <a:endParaRPr lang="en-US" sz="3000" dirty="0" smtClean="0"/>
          </a:p>
          <a:p>
            <a:r>
              <a:rPr lang="en-US" sz="3000" dirty="0" smtClean="0"/>
              <a:t>10</a:t>
            </a:r>
            <a:r>
              <a:rPr lang="en-US" sz="3000" baseline="30000" dirty="0" smtClean="0"/>
              <a:t>th</a:t>
            </a:r>
            <a:r>
              <a:rPr lang="en-US" sz="3000" dirty="0" smtClean="0"/>
              <a:t> graders: 17.5%</a:t>
            </a:r>
          </a:p>
          <a:p>
            <a:endParaRPr lang="en-US" sz="3000" dirty="0" smtClean="0"/>
          </a:p>
          <a:p>
            <a:r>
              <a:rPr lang="en-US" sz="3000" dirty="0" smtClean="0"/>
              <a:t>12 graders: 28.3%</a:t>
            </a:r>
            <a:endParaRPr lang="en-US" sz="3000" dirty="0"/>
          </a:p>
        </p:txBody>
      </p:sp>
      <p:sp>
        <p:nvSpPr>
          <p:cNvPr id="12" name="TextBox 11"/>
          <p:cNvSpPr txBox="1"/>
          <p:nvPr/>
        </p:nvSpPr>
        <p:spPr>
          <a:xfrm>
            <a:off x="3114311" y="5928132"/>
            <a:ext cx="62525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Over 1/4</a:t>
            </a:r>
            <a:r>
              <a:rPr lang="en-US" sz="2400" baseline="30000" dirty="0" smtClean="0">
                <a:solidFill>
                  <a:srgbClr val="FF0000"/>
                </a:solidFill>
              </a:rPr>
              <a:t>th</a:t>
            </a:r>
            <a:r>
              <a:rPr lang="en-US" sz="2400" dirty="0" smtClean="0">
                <a:solidFill>
                  <a:srgbClr val="FF0000"/>
                </a:solidFill>
              </a:rPr>
              <a:t> of the 12</a:t>
            </a:r>
            <a:r>
              <a:rPr lang="en-US" sz="2400" baseline="30000" dirty="0" smtClean="0">
                <a:solidFill>
                  <a:srgbClr val="FF0000"/>
                </a:solidFill>
              </a:rPr>
              <a:t>th</a:t>
            </a:r>
            <a:r>
              <a:rPr lang="en-US" sz="2400" dirty="0" smtClean="0">
                <a:solidFill>
                  <a:srgbClr val="FF0000"/>
                </a:solidFill>
              </a:rPr>
              <a:t> grade population!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8494637"/>
      </p:ext>
    </p:extLst>
  </p:cSld>
  <p:clrMapOvr>
    <a:masterClrMapping/>
  </p:clrMapOvr>
  <p:transition xmlns:p14="http://schemas.microsoft.com/office/powerpoint/2010/main" spd="slow" advTm="11000">
    <p:push dir="u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theme/theme1.xml><?xml version="1.0" encoding="utf-8"?>
<a:theme xmlns:a="http://schemas.openxmlformats.org/drawingml/2006/main" name="Plaza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Plaza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laza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5000"/>
              </a:schemeClr>
            </a:gs>
            <a:gs pos="100000">
              <a:schemeClr val="phClr">
                <a:tint val="10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0000"/>
                <a:satMod val="120000"/>
              </a:schemeClr>
            </a:gs>
            <a:gs pos="35000">
              <a:schemeClr val="phClr">
                <a:shade val="100000"/>
                <a:satMod val="150000"/>
              </a:schemeClr>
            </a:gs>
            <a:gs pos="70000">
              <a:schemeClr val="phClr">
                <a:tint val="100000"/>
                <a:shade val="100000"/>
                <a:satMod val="200000"/>
                <a:greenMod val="100000"/>
              </a:schemeClr>
            </a:gs>
            <a:gs pos="100000">
              <a:schemeClr val="phClr"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190500" dist="63500" dir="5400000">
              <a:srgbClr val="FFFFFF">
                <a:alpha val="65000"/>
              </a:srgbClr>
            </a:innerShdw>
          </a:effectLst>
          <a:scene3d>
            <a:camera prst="orthographicFront">
              <a:rot lat="0" lon="0" rev="0"/>
            </a:camera>
            <a:lightRig rig="twoPt" dir="r">
              <a:rot lat="0" lon="0" rev="6000000"/>
            </a:lightRig>
          </a:scene3d>
          <a:sp3d prstMaterial="matte">
            <a:bevelT w="0" h="0" prst="relaxedInset"/>
          </a:sp3d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88900" dist="38100" dir="6600000" sx="101000" sy="101000" rotWithShape="0">
              <a:srgbClr val="000000">
                <a:alpha val="50000"/>
              </a:srgbClr>
            </a:outerShdw>
          </a:effectLst>
          <a:scene3d>
            <a:camera prst="perspectiveFront" fov="3000000"/>
            <a:lightRig rig="morning" dir="tl">
              <a:rot lat="0" lon="0" rev="1800000"/>
            </a:lightRig>
          </a:scene3d>
          <a:sp3d contourW="38100" prstMaterial="softEdge">
            <a:bevelT w="25400" h="38100"/>
            <a:contourClr>
              <a:schemeClr val="phClr">
                <a:tint val="6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Plaza.thmx</Template>
  <TotalTime>67</TotalTime>
  <Words>247</Words>
  <Application>Microsoft Macintosh PowerPoint</Application>
  <PresentationFormat>On-screen Show (4:3)</PresentationFormat>
  <Paragraphs>37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Plaza</vt:lpstr>
      <vt:lpstr>Welcome to National Drug Facts Week!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National Drug Facts Week! </dc:title>
  <dc:creator>Erika Wassom</dc:creator>
  <cp:lastModifiedBy>Erika Wassom</cp:lastModifiedBy>
  <cp:revision>8</cp:revision>
  <dcterms:created xsi:type="dcterms:W3CDTF">2017-01-19T18:22:45Z</dcterms:created>
  <dcterms:modified xsi:type="dcterms:W3CDTF">2017-01-19T21:08:55Z</dcterms:modified>
</cp:coreProperties>
</file>